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60" r:id="rId4"/>
    <p:sldId id="272" r:id="rId5"/>
    <p:sldId id="273" r:id="rId6"/>
    <p:sldId id="262" r:id="rId7"/>
    <p:sldId id="263" r:id="rId8"/>
    <p:sldId id="264" r:id="rId9"/>
    <p:sldId id="277" r:id="rId10"/>
    <p:sldId id="265" r:id="rId11"/>
    <p:sldId id="266" r:id="rId12"/>
    <p:sldId id="267" r:id="rId13"/>
    <p:sldId id="276" r:id="rId14"/>
    <p:sldId id="271" r:id="rId15"/>
    <p:sldId id="274" r:id="rId16"/>
    <p:sldId id="275" r:id="rId17"/>
  </p:sldIdLst>
  <p:sldSz cx="9144000" cy="6765925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C9"/>
    <a:srgbClr val="FFFFFF"/>
    <a:srgbClr val="F07226"/>
    <a:srgbClr val="0083C8"/>
    <a:srgbClr val="F08626"/>
    <a:srgbClr val="F4864F"/>
    <a:srgbClr val="5797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1357" autoAdjust="0"/>
    <p:restoredTop sz="94660"/>
  </p:normalViewPr>
  <p:slideViewPr>
    <p:cSldViewPr>
      <p:cViewPr>
        <p:scale>
          <a:sx n="70" d="100"/>
          <a:sy n="70" d="100"/>
        </p:scale>
        <p:origin x="-1152" y="-198"/>
      </p:cViewPr>
      <p:guideLst>
        <p:guide orient="horz" pos="213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E76F12E-FFA7-4533-A1D2-71C0F98A5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34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685800"/>
            <a:ext cx="46323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03AEF33-2EED-4D79-B603-F99E9F125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194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2"/>
          <p:cNvSpPr>
            <a:spLocks noChangeArrowheads="1"/>
          </p:cNvSpPr>
          <p:nvPr userDrawn="1"/>
        </p:nvSpPr>
        <p:spPr bwMode="auto">
          <a:xfrm>
            <a:off x="0" y="0"/>
            <a:ext cx="9144000" cy="3984378"/>
          </a:xfrm>
          <a:prstGeom prst="rect">
            <a:avLst/>
          </a:prstGeom>
          <a:solidFill>
            <a:srgbClr val="0083C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5" name="Picture 140" descr="NBDC_LogoMediumSize_Web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047025"/>
            <a:ext cx="3276600" cy="12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ILRI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544301"/>
            <a:ext cx="1066800" cy="107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IWMI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5744771"/>
            <a:ext cx="1295400" cy="87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P_Logo.tif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757301"/>
            <a:ext cx="2514600" cy="85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9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152400" y="263121"/>
            <a:ext cx="7772400" cy="160534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40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2400" y="2819136"/>
            <a:ext cx="6400800" cy="1127654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87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4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8229600" cy="97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83" name="Rectangle 143"/>
          <p:cNvSpPr>
            <a:spLocks noChangeArrowheads="1"/>
          </p:cNvSpPr>
          <p:nvPr/>
        </p:nvSpPr>
        <p:spPr bwMode="auto">
          <a:xfrm>
            <a:off x="0" y="1"/>
            <a:ext cx="990600" cy="6765925"/>
          </a:xfrm>
          <a:prstGeom prst="rect">
            <a:avLst/>
          </a:prstGeom>
          <a:solidFill>
            <a:srgbClr val="0083C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939714"/>
            <a:ext cx="8382000" cy="552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2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83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83C8"/>
          </a:solidFill>
          <a:latin typeface="Helvetic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83C8"/>
          </a:solidFill>
          <a:latin typeface="Helvetic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83C8"/>
          </a:solidFill>
          <a:latin typeface="Helvetic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83C8"/>
          </a:solidFill>
          <a:latin typeface="Helvetic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83C8"/>
          </a:solidFill>
          <a:latin typeface="Helvetic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83C8"/>
          </a:solidFill>
          <a:latin typeface="Helvetic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83C8"/>
          </a:solidFill>
          <a:latin typeface="Helvetic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83C8"/>
          </a:solidFill>
          <a:latin typeface="Helvetic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0000"/>
        <a:buChar char="•"/>
        <a:defRPr sz="3200">
          <a:solidFill>
            <a:srgbClr val="0083C8"/>
          </a:solidFill>
          <a:latin typeface="+mn-lt"/>
          <a:ea typeface="+mn-ea"/>
          <a:cs typeface="+mn-cs"/>
        </a:defRPr>
      </a:lvl1pPr>
      <a:lvl2pPr marL="684213" indent="-339725" algn="l" rtl="0" eaLnBrk="1" fontAlgn="base" hangingPunct="1">
        <a:spcBef>
          <a:spcPct val="20000"/>
        </a:spcBef>
        <a:spcAft>
          <a:spcPct val="0"/>
        </a:spcAft>
        <a:buClr>
          <a:srgbClr val="0083C8"/>
        </a:buClr>
        <a:buSzPct val="120000"/>
        <a:buChar char="•"/>
        <a:defRPr sz="2800">
          <a:solidFill>
            <a:srgbClr val="0083C8"/>
          </a:solidFill>
          <a:latin typeface="+mn-lt"/>
          <a:cs typeface="+mn-cs"/>
        </a:defRPr>
      </a:lvl2pPr>
      <a:lvl3pPr marL="981075" indent="-295275" algn="l" rtl="0" eaLnBrk="1" fontAlgn="base" hangingPunct="1">
        <a:spcBef>
          <a:spcPct val="20000"/>
        </a:spcBef>
        <a:spcAft>
          <a:spcPct val="0"/>
        </a:spcAft>
        <a:buClr>
          <a:srgbClr val="0083C8"/>
        </a:buClr>
        <a:buSzPct val="120000"/>
        <a:buChar char="•"/>
        <a:defRPr sz="2400">
          <a:solidFill>
            <a:srgbClr val="0083C8"/>
          </a:solidFill>
          <a:latin typeface="+mn-lt"/>
          <a:cs typeface="+mn-cs"/>
        </a:defRPr>
      </a:lvl3pPr>
      <a:lvl4pPr marL="1314450" indent="-331788" algn="l" rtl="0" eaLnBrk="1" fontAlgn="base" hangingPunct="1">
        <a:spcBef>
          <a:spcPct val="20000"/>
        </a:spcBef>
        <a:spcAft>
          <a:spcPct val="0"/>
        </a:spcAft>
        <a:buClr>
          <a:srgbClr val="0083C8"/>
        </a:buClr>
        <a:buSzPct val="120000"/>
        <a:buChar char="•"/>
        <a:defRPr sz="2000">
          <a:solidFill>
            <a:srgbClr val="0083C8"/>
          </a:solidFill>
          <a:latin typeface="+mn-lt"/>
          <a:cs typeface="+mn-cs"/>
        </a:defRPr>
      </a:lvl4pPr>
      <a:lvl5pPr marL="1771650" indent="-455613" algn="l" rtl="0" eaLnBrk="1" fontAlgn="base" hangingPunct="1">
        <a:spcBef>
          <a:spcPct val="20000"/>
        </a:spcBef>
        <a:spcAft>
          <a:spcPct val="0"/>
        </a:spcAft>
        <a:buClr>
          <a:srgbClr val="0083C8"/>
        </a:buClr>
        <a:buSzPct val="120000"/>
        <a:buChar char="•"/>
        <a:defRPr sz="2000">
          <a:solidFill>
            <a:srgbClr val="0083C8"/>
          </a:solidFill>
          <a:latin typeface="+mn-lt"/>
          <a:cs typeface="+mn-cs"/>
        </a:defRPr>
      </a:lvl5pPr>
      <a:lvl6pPr marL="2228850" indent="-455613" algn="l" rtl="0" eaLnBrk="1" fontAlgn="base" hangingPunct="1">
        <a:spcBef>
          <a:spcPct val="20000"/>
        </a:spcBef>
        <a:spcAft>
          <a:spcPct val="0"/>
        </a:spcAft>
        <a:buClr>
          <a:srgbClr val="0083C8"/>
        </a:buClr>
        <a:buSzPct val="120000"/>
        <a:buChar char="•"/>
        <a:defRPr sz="2000">
          <a:solidFill>
            <a:srgbClr val="0083C8"/>
          </a:solidFill>
          <a:latin typeface="+mn-lt"/>
          <a:cs typeface="+mn-cs"/>
        </a:defRPr>
      </a:lvl6pPr>
      <a:lvl7pPr marL="2686050" indent="-455613" algn="l" rtl="0" eaLnBrk="1" fontAlgn="base" hangingPunct="1">
        <a:spcBef>
          <a:spcPct val="20000"/>
        </a:spcBef>
        <a:spcAft>
          <a:spcPct val="0"/>
        </a:spcAft>
        <a:buClr>
          <a:srgbClr val="0083C8"/>
        </a:buClr>
        <a:buSzPct val="120000"/>
        <a:buChar char="•"/>
        <a:defRPr sz="2000">
          <a:solidFill>
            <a:srgbClr val="0083C8"/>
          </a:solidFill>
          <a:latin typeface="+mn-lt"/>
          <a:cs typeface="+mn-cs"/>
        </a:defRPr>
      </a:lvl7pPr>
      <a:lvl8pPr marL="3143250" indent="-455613" algn="l" rtl="0" eaLnBrk="1" fontAlgn="base" hangingPunct="1">
        <a:spcBef>
          <a:spcPct val="20000"/>
        </a:spcBef>
        <a:spcAft>
          <a:spcPct val="0"/>
        </a:spcAft>
        <a:buClr>
          <a:srgbClr val="0083C8"/>
        </a:buClr>
        <a:buSzPct val="120000"/>
        <a:buChar char="•"/>
        <a:defRPr sz="2000">
          <a:solidFill>
            <a:srgbClr val="0083C8"/>
          </a:solidFill>
          <a:latin typeface="+mn-lt"/>
          <a:cs typeface="+mn-cs"/>
        </a:defRPr>
      </a:lvl8pPr>
      <a:lvl9pPr marL="3600450" indent="-455613" algn="l" rtl="0" eaLnBrk="1" fontAlgn="base" hangingPunct="1">
        <a:spcBef>
          <a:spcPct val="20000"/>
        </a:spcBef>
        <a:spcAft>
          <a:spcPct val="0"/>
        </a:spcAft>
        <a:buClr>
          <a:srgbClr val="0083C8"/>
        </a:buClr>
        <a:buSzPct val="120000"/>
        <a:buChar char="•"/>
        <a:defRPr sz="2000">
          <a:solidFill>
            <a:srgbClr val="0083C8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KEY MESSAGES EMERGING FROM NBDC</a:t>
            </a:r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52400" y="2255308"/>
            <a:ext cx="8382000" cy="1691482"/>
          </a:xfrm>
        </p:spPr>
        <p:txBody>
          <a:bodyPr/>
          <a:lstStyle/>
          <a:p>
            <a:pPr algn="ctr" eaLnBrk="1" hangingPunct="1"/>
            <a:r>
              <a:rPr lang="en-US" sz="2400" dirty="0" smtClean="0"/>
              <a:t>Presented at National Platform on Land and Water Management, 20-21 February 2013</a:t>
            </a:r>
          </a:p>
          <a:p>
            <a:pPr algn="ctr" eaLnBrk="1" hangingPunct="1"/>
            <a:r>
              <a:rPr lang="en-US" sz="2400" dirty="0" smtClean="0"/>
              <a:t>Douglas J. Merrey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62"/>
            <a:ext cx="8229600" cy="1143000"/>
          </a:xfrm>
        </p:spPr>
        <p:txBody>
          <a:bodyPr/>
          <a:lstStyle/>
          <a:p>
            <a:pPr lvl="2" algn="ctr"/>
            <a:r>
              <a:rPr lang="en-US" dirty="0" smtClean="0"/>
              <a:t>Align </a:t>
            </a:r>
            <a:r>
              <a:rPr lang="en-US" dirty="0"/>
              <a:t>incentives for success, including </a:t>
            </a:r>
            <a:r>
              <a:rPr lang="en-US" dirty="0" smtClean="0"/>
              <a:t>markets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01762"/>
            <a:ext cx="8382000" cy="5063457"/>
          </a:xfrm>
        </p:spPr>
        <p:txBody>
          <a:bodyPr/>
          <a:lstStyle/>
          <a:p>
            <a:r>
              <a:rPr lang="en-US" dirty="0" smtClean="0"/>
              <a:t>Positive incentives for extension workers</a:t>
            </a:r>
          </a:p>
          <a:p>
            <a:pPr lvl="1"/>
            <a:r>
              <a:rPr lang="en-US" dirty="0" smtClean="0"/>
              <a:t>Based on customer satisfaction, outcomes</a:t>
            </a:r>
          </a:p>
          <a:p>
            <a:pPr lvl="1"/>
            <a:r>
              <a:rPr lang="en-US" dirty="0" smtClean="0"/>
              <a:t>Consistent – draft Agricultural Extension Strategy</a:t>
            </a:r>
          </a:p>
          <a:p>
            <a:r>
              <a:rPr lang="en-US" dirty="0" smtClean="0"/>
              <a:t>Incentives where benefits are delayed, are a public good, or accrue to others</a:t>
            </a:r>
          </a:p>
          <a:p>
            <a:pPr lvl="1"/>
            <a:r>
              <a:rPr lang="en-US" dirty="0" smtClean="0"/>
              <a:t>“Smart subsidies” </a:t>
            </a:r>
            <a:r>
              <a:rPr lang="en-US" dirty="0"/>
              <a:t>for </a:t>
            </a:r>
            <a:r>
              <a:rPr lang="en-US" dirty="0" smtClean="0"/>
              <a:t>equity, e.g. compensation for inequitable costs, targeting women, youth</a:t>
            </a:r>
          </a:p>
          <a:p>
            <a:r>
              <a:rPr lang="en-US" dirty="0"/>
              <a:t>M</a:t>
            </a:r>
            <a:r>
              <a:rPr lang="en-US" dirty="0" smtClean="0"/>
              <a:t>arket-driven </a:t>
            </a:r>
            <a:r>
              <a:rPr lang="en-US" dirty="0"/>
              <a:t>value-chain </a:t>
            </a:r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Equitable sharing costs &amp; benefits</a:t>
            </a:r>
          </a:p>
          <a:p>
            <a:r>
              <a:rPr lang="en-US" dirty="0" smtClean="0"/>
              <a:t>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62"/>
            <a:ext cx="8229600" cy="990600"/>
          </a:xfrm>
        </p:spPr>
        <p:txBody>
          <a:bodyPr/>
          <a:lstStyle/>
          <a:p>
            <a:pPr lvl="2" algn="ctr"/>
            <a:r>
              <a:rPr lang="en-US" sz="3600" dirty="0" smtClean="0"/>
              <a:t>Strengthen </a:t>
            </a:r>
            <a:r>
              <a:rPr lang="en-US" sz="3600" dirty="0"/>
              <a:t>capacity of all </a:t>
            </a:r>
            <a:r>
              <a:rPr lang="en-US" sz="3600" dirty="0" smtClean="0"/>
              <a:t>stakeholders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49362"/>
            <a:ext cx="8382000" cy="5215857"/>
          </a:xfrm>
        </p:spPr>
        <p:txBody>
          <a:bodyPr/>
          <a:lstStyle/>
          <a:p>
            <a:r>
              <a:rPr lang="en-US" dirty="0" smtClean="0"/>
              <a:t>Such investments already paying off</a:t>
            </a:r>
          </a:p>
          <a:p>
            <a:pPr lvl="1"/>
            <a:r>
              <a:rPr lang="en-US" dirty="0" smtClean="0"/>
              <a:t>Substantial benefits from strengthening capacities</a:t>
            </a:r>
          </a:p>
          <a:p>
            <a:pPr lvl="1"/>
            <a:r>
              <a:rPr lang="en-US" dirty="0" smtClean="0"/>
              <a:t>Consistent with draft Agric. Extension Strategy</a:t>
            </a:r>
          </a:p>
          <a:p>
            <a:r>
              <a:rPr lang="en-US" dirty="0" smtClean="0"/>
              <a:t>Improved formal &amp; in-service training</a:t>
            </a:r>
          </a:p>
          <a:p>
            <a:r>
              <a:rPr lang="en-US" dirty="0" smtClean="0"/>
              <a:t>Formal &amp; informal training for farmers</a:t>
            </a:r>
          </a:p>
          <a:p>
            <a:pPr lvl="1"/>
            <a:r>
              <a:rPr lang="en-US" dirty="0" smtClean="0"/>
              <a:t>E.g. farmer-farmer, field days</a:t>
            </a:r>
          </a:p>
          <a:p>
            <a:r>
              <a:rPr lang="en-US" dirty="0" smtClean="0"/>
              <a:t>Use new learning tools (below)</a:t>
            </a:r>
          </a:p>
          <a:p>
            <a:r>
              <a:rPr lang="en-US" dirty="0" smtClean="0"/>
              <a:t>Use post-grad students for independent feedback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249362"/>
          </a:xfrm>
        </p:spPr>
        <p:txBody>
          <a:bodyPr/>
          <a:lstStyle/>
          <a:p>
            <a:pPr algn="ctr"/>
            <a:r>
              <a:rPr lang="en-US" sz="3200" dirty="0" smtClean="0"/>
              <a:t>Use </a:t>
            </a:r>
            <a:r>
              <a:rPr lang="en-US" sz="3200" dirty="0"/>
              <a:t>new learning &amp;</a:t>
            </a:r>
            <a:r>
              <a:rPr lang="en-US" sz="3200" dirty="0" smtClean="0"/>
              <a:t> </a:t>
            </a:r>
            <a:r>
              <a:rPr lang="en-US" sz="3200" dirty="0"/>
              <a:t>planning </a:t>
            </a:r>
            <a:r>
              <a:rPr lang="en-US" sz="3200" dirty="0" smtClean="0"/>
              <a:t>tools with strong learning processes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562"/>
            <a:ext cx="8382000" cy="5139657"/>
          </a:xfrm>
        </p:spPr>
        <p:txBody>
          <a:bodyPr/>
          <a:lstStyle/>
          <a:p>
            <a:r>
              <a:rPr lang="en-US" dirty="0"/>
              <a:t>Integrate hydrologic, water resource planning, &amp; economic models </a:t>
            </a:r>
            <a:r>
              <a:rPr lang="en-US" dirty="0" smtClean="0"/>
              <a:t> &amp; spatial analysis for </a:t>
            </a:r>
            <a:r>
              <a:rPr lang="en-US" dirty="0"/>
              <a:t>planning, scaling out, &amp; impact </a:t>
            </a:r>
            <a:r>
              <a:rPr lang="en-US" dirty="0" smtClean="0"/>
              <a:t>assessments</a:t>
            </a:r>
          </a:p>
          <a:p>
            <a:r>
              <a:rPr lang="en-US" dirty="0"/>
              <a:t>User-friendly tools to facilitate local level learning, training</a:t>
            </a:r>
            <a:r>
              <a:rPr lang="en-US" dirty="0" smtClean="0"/>
              <a:t>, &amp; to identify </a:t>
            </a:r>
            <a:r>
              <a:rPr lang="en-US" dirty="0"/>
              <a:t>appropriate </a:t>
            </a:r>
            <a:r>
              <a:rPr lang="en-US" dirty="0" smtClean="0"/>
              <a:t>interventions</a:t>
            </a:r>
          </a:p>
          <a:p>
            <a:pPr lvl="1"/>
            <a:r>
              <a:rPr lang="en-US" dirty="0" smtClean="0"/>
              <a:t>Recommended in draft Ag. </a:t>
            </a:r>
            <a:r>
              <a:rPr lang="en-US" dirty="0" err="1" smtClean="0"/>
              <a:t>Extens</a:t>
            </a:r>
            <a:r>
              <a:rPr lang="en-US" dirty="0" smtClean="0"/>
              <a:t>. Strategy</a:t>
            </a:r>
          </a:p>
          <a:p>
            <a:r>
              <a:rPr lang="en-US" dirty="0" smtClean="0"/>
              <a:t>Centralized geographical data base for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Playing ‘WAT-A-GAME’ &amp; ‘Happy Strategies’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782762"/>
            <a:ext cx="2813420" cy="393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Doug Merrey\Documents\Documents\CPWF-Ethiopia 2012\wat-a-game community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77962"/>
            <a:ext cx="3413760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3000" y="4373562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Fogera</a:t>
            </a:r>
            <a:r>
              <a:rPr lang="en-US" sz="2400" dirty="0" smtClean="0">
                <a:solidFill>
                  <a:schemeClr val="bg1"/>
                </a:solidFill>
              </a:rPr>
              <a:t> participants playing ‘WAT-A-GAME’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4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73162"/>
          </a:xfrm>
        </p:spPr>
        <p:txBody>
          <a:bodyPr/>
          <a:lstStyle/>
          <a:p>
            <a:pPr algn="ctr"/>
            <a:r>
              <a:rPr lang="en-US" sz="3600" dirty="0" smtClean="0"/>
              <a:t>Future: Implement at Regional &amp; National Scale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49362"/>
            <a:ext cx="8382000" cy="5215857"/>
          </a:xfrm>
        </p:spPr>
        <p:txBody>
          <a:bodyPr/>
          <a:lstStyle/>
          <a:p>
            <a:r>
              <a:rPr lang="en-US" b="1" dirty="0" smtClean="0"/>
              <a:t>Next step: test </a:t>
            </a:r>
            <a:r>
              <a:rPr lang="en-US" b="1" dirty="0"/>
              <a:t>and validate how to integrate </a:t>
            </a:r>
            <a:r>
              <a:rPr lang="en-US" b="1" dirty="0" smtClean="0"/>
              <a:t>the core </a:t>
            </a:r>
            <a:r>
              <a:rPr lang="en-US" b="1" dirty="0"/>
              <a:t>elements into a program, learn how to implement </a:t>
            </a:r>
            <a:r>
              <a:rPr lang="en-US" b="1" dirty="0" smtClean="0"/>
              <a:t>at </a:t>
            </a:r>
            <a:r>
              <a:rPr lang="en-US" b="1" dirty="0"/>
              <a:t>scale</a:t>
            </a:r>
            <a:r>
              <a:rPr lang="en-US" b="1" dirty="0" smtClean="0"/>
              <a:t>, </a:t>
            </a:r>
            <a:r>
              <a:rPr lang="en-US" b="1" dirty="0"/>
              <a:t>address </a:t>
            </a:r>
            <a:r>
              <a:rPr lang="en-US" b="1" dirty="0" smtClean="0"/>
              <a:t>outstanding issues</a:t>
            </a:r>
          </a:p>
          <a:p>
            <a:pPr lvl="1"/>
            <a:r>
              <a:rPr lang="en-US" dirty="0" smtClean="0"/>
              <a:t>Requires commitment policymakers &amp; partners</a:t>
            </a:r>
          </a:p>
          <a:p>
            <a:pPr lvl="1"/>
            <a:r>
              <a:rPr lang="en-US" dirty="0" smtClean="0"/>
              <a:t>“Learn to be efficient:” simplify tools, capacity building, develop new tools &amp; institutions</a:t>
            </a:r>
          </a:p>
          <a:p>
            <a:pPr lvl="1"/>
            <a:r>
              <a:rPr lang="en-US" dirty="0" smtClean="0"/>
              <a:t>Address gaps, e.g. gender, future scenarios, climate adaptation &amp; resilience</a:t>
            </a:r>
          </a:p>
          <a:p>
            <a:pPr marL="344488" lvl="1" indent="0" algn="ctr">
              <a:buNone/>
            </a:pPr>
            <a:r>
              <a:rPr lang="en-US" b="1" dirty="0" smtClean="0"/>
              <a:t>Should we collaborate to develop a future program?</a:t>
            </a:r>
            <a:r>
              <a:rPr lang="en-US" dirty="0" smtClean="0"/>
              <a:t> </a:t>
            </a:r>
            <a:r>
              <a:rPr lang="en-US" u="sng" dirty="0" smtClean="0"/>
              <a:t>For discussion day 2</a:t>
            </a:r>
            <a:endParaRPr lang="en-US" b="1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249362"/>
          </a:xfrm>
        </p:spPr>
        <p:txBody>
          <a:bodyPr/>
          <a:lstStyle/>
          <a:p>
            <a:pPr algn="ctr"/>
            <a:r>
              <a:rPr lang="en-US" dirty="0" smtClean="0"/>
              <a:t>Future: International Collaborative RWM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562"/>
            <a:ext cx="8382000" cy="5139657"/>
          </a:xfrm>
        </p:spPr>
        <p:txBody>
          <a:bodyPr/>
          <a:lstStyle/>
          <a:p>
            <a:r>
              <a:rPr lang="en-US" dirty="0" smtClean="0"/>
              <a:t>Potential impacts of RWM programs at scale are enormous but examples rare</a:t>
            </a:r>
          </a:p>
          <a:p>
            <a:pPr lvl="1"/>
            <a:r>
              <a:rPr lang="en-US" dirty="0" smtClean="0"/>
              <a:t>Parallel experiences in SSA, e.g. Limpopo &amp; Volta Basin Development </a:t>
            </a:r>
            <a:r>
              <a:rPr lang="en-US" dirty="0"/>
              <a:t>C</a:t>
            </a:r>
            <a:r>
              <a:rPr lang="en-US" dirty="0" smtClean="0"/>
              <a:t>hallenge programs</a:t>
            </a:r>
          </a:p>
          <a:p>
            <a:pPr lvl="1"/>
            <a:r>
              <a:rPr lang="en-US" dirty="0" smtClean="0"/>
              <a:t>Strong interest in sharing experiences, tools, methodologies, collaboration in research</a:t>
            </a:r>
          </a:p>
          <a:p>
            <a:pPr lvl="1"/>
            <a:r>
              <a:rPr lang="en-US" dirty="0" smtClean="0"/>
              <a:t>Opportunity: </a:t>
            </a:r>
            <a:r>
              <a:rPr lang="en-US" dirty="0"/>
              <a:t>I</a:t>
            </a:r>
            <a:r>
              <a:rPr lang="en-US" dirty="0" smtClean="0"/>
              <a:t>nstitutions could support collaboration, e.g. NBI, AU-NPCA, CGIAR</a:t>
            </a:r>
          </a:p>
          <a:p>
            <a:pPr marL="344488" lvl="1" indent="0" algn="ctr">
              <a:buNone/>
            </a:pPr>
            <a:r>
              <a:rPr lang="en-US" b="1" dirty="0"/>
              <a:t>B</a:t>
            </a:r>
            <a:r>
              <a:rPr lang="en-US" b="1" dirty="0" smtClean="0"/>
              <a:t>enefits </a:t>
            </a:r>
            <a:r>
              <a:rPr lang="en-US" b="1" dirty="0"/>
              <a:t>of international partnerships would far outweigh the </a:t>
            </a:r>
            <a:r>
              <a:rPr lang="en-US" b="1" dirty="0" smtClean="0"/>
              <a:t>costs</a:t>
            </a:r>
          </a:p>
          <a:p>
            <a:pPr marL="344488" lvl="1" indent="0" algn="ctr">
              <a:buNone/>
            </a:pPr>
            <a:r>
              <a:rPr lang="en-US" u="sng" dirty="0" smtClean="0"/>
              <a:t>For discussion day 2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50393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Now it is your turn to work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work: Provide us your first response to the draft “Integrated RWM Landscape Paradigm” &amp; its 6 core elements</a:t>
            </a:r>
          </a:p>
          <a:p>
            <a:pPr lvl="1"/>
            <a:r>
              <a:rPr lang="en-US" dirty="0" smtClean="0"/>
              <a:t>Do they make sense? </a:t>
            </a:r>
          </a:p>
          <a:p>
            <a:pPr lvl="1"/>
            <a:r>
              <a:rPr lang="en-US" dirty="0" smtClean="0"/>
              <a:t>Are some wrong?  Are some right on target?</a:t>
            </a:r>
          </a:p>
          <a:p>
            <a:pPr lvl="1"/>
            <a:r>
              <a:rPr lang="en-US" dirty="0" smtClean="0"/>
              <a:t>Are there any critical elements missing?</a:t>
            </a:r>
            <a:endParaRPr lang="en-US" dirty="0"/>
          </a:p>
          <a:p>
            <a:pPr lvl="1"/>
            <a:r>
              <a:rPr lang="en-US" dirty="0" smtClean="0"/>
              <a:t>Please provide feedback to help us improve these messages, keeping in mind we will be revisiting the details behind them today &amp; tomorrow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93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Purpose and procedure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Presentation of messages emerging from NBDC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Looking to the future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Request participants to help us revise, refine, improve messages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7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Purpose and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Purpose</a:t>
            </a:r>
            <a:r>
              <a:rPr lang="en-US" dirty="0" smtClean="0"/>
              <a:t>: Synthesize a small number of critical lessons, conclusions from the research</a:t>
            </a:r>
          </a:p>
          <a:p>
            <a:r>
              <a:rPr lang="en-US" u="sng" dirty="0" smtClean="0"/>
              <a:t>Procedure</a:t>
            </a:r>
            <a:r>
              <a:rPr lang="en-US" dirty="0" smtClean="0"/>
              <a:t>: Researchers contributed +/- 40 ideas</a:t>
            </a:r>
          </a:p>
          <a:p>
            <a:pPr lvl="1"/>
            <a:r>
              <a:rPr lang="en-US" dirty="0" smtClean="0"/>
              <a:t>Analyzed to extract common key points</a:t>
            </a:r>
          </a:p>
          <a:p>
            <a:pPr lvl="1"/>
            <a:r>
              <a:rPr lang="en-US" dirty="0" smtClean="0"/>
              <a:t>Assessed strength of evidence</a:t>
            </a:r>
          </a:p>
          <a:p>
            <a:r>
              <a:rPr lang="en-US" dirty="0" smtClean="0"/>
              <a:t>Now seeking stakeholders’ inputs to finalize</a:t>
            </a:r>
          </a:p>
          <a:p>
            <a:r>
              <a:rPr lang="en-US" dirty="0" smtClean="0"/>
              <a:t>Will be used as a guide for remaining period and possible future programs</a:t>
            </a:r>
          </a:p>
          <a:p>
            <a:pPr marL="0" indent="0"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97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NBDC Contribution </a:t>
            </a:r>
            <a:r>
              <a:rPr lang="en-US" sz="3200" dirty="0" smtClean="0"/>
              <a:t>to Major Ethiopian </a:t>
            </a:r>
            <a:r>
              <a:rPr lang="en-US" sz="3200" dirty="0" smtClean="0"/>
              <a:t>Program – SLM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30+ years of experience has culminated in SLM program under ESIF framework</a:t>
            </a:r>
          </a:p>
          <a:p>
            <a:pPr lvl="1"/>
            <a:r>
              <a:rPr lang="en-US" dirty="0" smtClean="0"/>
              <a:t>NBDC supports innovations to strengthen this program</a:t>
            </a:r>
          </a:p>
          <a:p>
            <a:r>
              <a:rPr lang="en-US" sz="2800" b="1" dirty="0" smtClean="0"/>
              <a:t>Two </a:t>
            </a:r>
            <a:r>
              <a:rPr lang="en-US" sz="2800" b="1" dirty="0"/>
              <a:t>critical </a:t>
            </a:r>
            <a:r>
              <a:rPr lang="en-US" sz="2800" b="1" dirty="0" smtClean="0"/>
              <a:t>NBDC innovations: </a:t>
            </a:r>
          </a:p>
          <a:p>
            <a:pPr marL="855663" lvl="1" indent="-514350">
              <a:buFont typeface="+mj-lt"/>
              <a:buAutoNum type="arabicPeriod"/>
            </a:pPr>
            <a:r>
              <a:rPr lang="en-US" sz="2400" b="1" dirty="0" smtClean="0"/>
              <a:t>The </a:t>
            </a:r>
            <a:r>
              <a:rPr lang="en-US" sz="2400" b="1" dirty="0"/>
              <a:t>shape &amp; core elements of a </a:t>
            </a:r>
            <a:r>
              <a:rPr lang="en-US" sz="2400" b="1" dirty="0" smtClean="0"/>
              <a:t>new landscape-based </a:t>
            </a:r>
            <a:r>
              <a:rPr lang="en-US" sz="2400" b="1" dirty="0"/>
              <a:t>integrated RWM </a:t>
            </a:r>
            <a:r>
              <a:rPr lang="en-US" sz="2400" b="1" dirty="0" smtClean="0"/>
              <a:t>paradigm, building on Ethiopian experience</a:t>
            </a:r>
          </a:p>
          <a:p>
            <a:pPr marL="855663" lvl="1" indent="-514350">
              <a:buFont typeface="+mj-lt"/>
              <a:buAutoNum type="arabicPeriod"/>
            </a:pPr>
            <a:r>
              <a:rPr lang="en-US" sz="2400" b="1" dirty="0" smtClean="0"/>
              <a:t>Tools &amp; </a:t>
            </a:r>
            <a:r>
              <a:rPr lang="en-US" sz="2400" b="1" dirty="0"/>
              <a:t>methodologies that </a:t>
            </a:r>
            <a:r>
              <a:rPr lang="en-US" sz="2400" b="1" dirty="0" smtClean="0"/>
              <a:t>enable </a:t>
            </a:r>
            <a:r>
              <a:rPr lang="en-US" sz="2400" b="1" dirty="0"/>
              <a:t>effective </a:t>
            </a:r>
            <a:r>
              <a:rPr lang="en-US" sz="2400" b="1" dirty="0" smtClean="0"/>
              <a:t>implementation at scale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7536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63562"/>
            <a:ext cx="8229600" cy="914400"/>
          </a:xfrm>
        </p:spPr>
        <p:txBody>
          <a:bodyPr/>
          <a:lstStyle/>
          <a:p>
            <a:pPr algn="ctr"/>
            <a:r>
              <a:rPr lang="en-US" sz="3600" dirty="0"/>
              <a:t>A New Integrated Rain Water Management (RWM) Paradigm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78009"/>
            <a:ext cx="8382000" cy="5187209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Evolution of policies &amp; implementation </a:t>
            </a:r>
            <a:r>
              <a:rPr lang="en-US" dirty="0" smtClean="0">
                <a:sym typeface="Wingdings" pitchFamily="2" charset="2"/>
              </a:rPr>
              <a:t> elements of a new integrated paradigm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ym typeface="Wingdings" pitchFamily="2" charset="2"/>
              </a:rPr>
              <a:t>6 core elements:</a:t>
            </a:r>
          </a:p>
          <a:p>
            <a:pPr marL="1098550" lvl="2" indent="-457200">
              <a:buFont typeface="+mj-lt"/>
              <a:buAutoNum type="arabicPeriod"/>
            </a:pPr>
            <a:r>
              <a:rPr lang="en-US" b="1" dirty="0"/>
              <a:t>Local community leadership based on </a:t>
            </a:r>
            <a:r>
              <a:rPr lang="en-US" b="1" dirty="0" smtClean="0"/>
              <a:t>demand</a:t>
            </a:r>
            <a:endParaRPr lang="en-US" b="1" dirty="0"/>
          </a:p>
          <a:p>
            <a:pPr marL="1098550" lvl="2" indent="-457200">
              <a:buFont typeface="+mj-lt"/>
              <a:buAutoNum type="arabicPeriod"/>
            </a:pPr>
            <a:r>
              <a:rPr lang="en-US" b="1" dirty="0"/>
              <a:t>Partnerships integrating &amp; sharing local and scientific </a:t>
            </a:r>
            <a:r>
              <a:rPr lang="en-US" b="1" dirty="0" smtClean="0"/>
              <a:t>knowledge</a:t>
            </a:r>
            <a:endParaRPr lang="en-US" b="1" dirty="0"/>
          </a:p>
          <a:p>
            <a:pPr marL="1098550" lvl="2" indent="-457200">
              <a:buFont typeface="+mj-lt"/>
              <a:buAutoNum type="arabicPeriod"/>
            </a:pPr>
            <a:r>
              <a:rPr lang="en-US" b="1" dirty="0" smtClean="0"/>
              <a:t>Emphasize </a:t>
            </a:r>
            <a:r>
              <a:rPr lang="en-US" b="1" dirty="0"/>
              <a:t>learning process by all parties in a linked </a:t>
            </a:r>
            <a:r>
              <a:rPr lang="en-US" b="1" dirty="0" smtClean="0"/>
              <a:t>manner</a:t>
            </a:r>
            <a:endParaRPr lang="en-US" b="1" dirty="0"/>
          </a:p>
          <a:p>
            <a:pPr marL="1098550" lvl="2" indent="-457200">
              <a:buFont typeface="+mj-lt"/>
              <a:buAutoNum type="arabicPeriod"/>
            </a:pPr>
            <a:r>
              <a:rPr lang="en-US" b="1" dirty="0" smtClean="0"/>
              <a:t>Create </a:t>
            </a:r>
            <a:r>
              <a:rPr lang="en-US" b="1" dirty="0"/>
              <a:t>incentives for success, including </a:t>
            </a:r>
            <a:r>
              <a:rPr lang="en-US" b="1" dirty="0" smtClean="0"/>
              <a:t>markets</a:t>
            </a:r>
            <a:endParaRPr lang="en-US" b="1" dirty="0"/>
          </a:p>
          <a:p>
            <a:pPr marL="1098550" lvl="2" indent="-457200">
              <a:buFont typeface="+mj-lt"/>
              <a:buAutoNum type="arabicPeriod"/>
            </a:pPr>
            <a:r>
              <a:rPr lang="en-US" b="1" dirty="0" smtClean="0"/>
              <a:t>Strengthen </a:t>
            </a:r>
            <a:r>
              <a:rPr lang="en-US" b="1" dirty="0"/>
              <a:t>capacity of all </a:t>
            </a:r>
            <a:r>
              <a:rPr lang="en-US" b="1" dirty="0" smtClean="0"/>
              <a:t>stakeholders</a:t>
            </a:r>
            <a:endParaRPr lang="en-US" b="1" dirty="0"/>
          </a:p>
          <a:p>
            <a:pPr marL="1098550" lvl="2" indent="-457200">
              <a:buFont typeface="+mj-lt"/>
              <a:buAutoNum type="arabicPeriod"/>
            </a:pPr>
            <a:r>
              <a:rPr lang="en-US" b="1" dirty="0" smtClean="0"/>
              <a:t>Use </a:t>
            </a:r>
            <a:r>
              <a:rPr lang="en-US" b="1" dirty="0"/>
              <a:t>new learning and planning tools  </a:t>
            </a:r>
          </a:p>
          <a:p>
            <a:pPr lvl="1"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07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63562"/>
            <a:ext cx="8229600" cy="762000"/>
          </a:xfrm>
        </p:spPr>
        <p:txBody>
          <a:bodyPr/>
          <a:lstStyle/>
          <a:p>
            <a:pPr lvl="2" algn="ctr"/>
            <a:r>
              <a:rPr lang="en-US" sz="3200" dirty="0"/>
              <a:t>Local community leadership based on </a:t>
            </a:r>
            <a:r>
              <a:rPr lang="en-US" sz="3200" dirty="0" smtClean="0"/>
              <a:t>demand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162"/>
            <a:ext cx="8382000" cy="4911057"/>
          </a:xfrm>
        </p:spPr>
        <p:txBody>
          <a:bodyPr/>
          <a:lstStyle/>
          <a:p>
            <a:r>
              <a:rPr lang="en-US" sz="2800" dirty="0" smtClean="0"/>
              <a:t>Empower local communities for full responsibility &amp; leadership of RWM programs</a:t>
            </a:r>
          </a:p>
          <a:p>
            <a:pPr lvl="1"/>
            <a:r>
              <a:rPr lang="en-US" sz="2400" dirty="0" smtClean="0"/>
              <a:t>Based on demand &amp; equity</a:t>
            </a:r>
          </a:p>
          <a:p>
            <a:r>
              <a:rPr lang="en-US" sz="2800" u="sng" dirty="0" smtClean="0"/>
              <a:t>Roles of government</a:t>
            </a:r>
            <a:r>
              <a:rPr lang="en-US" sz="2800" dirty="0" smtClean="0"/>
              <a:t>: promote bottom-up planning, implementation, innovation, facilitate institutional strengthening, equity; provide financial &amp; technical support, capacity building &amp; enabling environment</a:t>
            </a:r>
          </a:p>
          <a:p>
            <a:pPr marL="344488" lvl="1" indent="0" algn="ctr">
              <a:buNone/>
            </a:pPr>
            <a:r>
              <a:rPr lang="en-US" dirty="0"/>
              <a:t>A “</a:t>
            </a:r>
            <a:r>
              <a:rPr lang="en-US" b="1" dirty="0"/>
              <a:t>farmer-focused, innovation-led and sustainable </a:t>
            </a:r>
            <a:r>
              <a:rPr lang="en-US" dirty="0"/>
              <a:t>service delivery” is the central vision of the proposed </a:t>
            </a:r>
            <a:r>
              <a:rPr lang="en-US" i="1" dirty="0"/>
              <a:t>Agricultural Extension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4962"/>
            <a:ext cx="8229600" cy="1066800"/>
          </a:xfrm>
        </p:spPr>
        <p:txBody>
          <a:bodyPr/>
          <a:lstStyle/>
          <a:p>
            <a:pPr lvl="2" algn="ctr"/>
            <a:r>
              <a:rPr lang="en-US" sz="3200" dirty="0"/>
              <a:t>Partnerships integrating &amp; sharing local and scientific </a:t>
            </a:r>
            <a:r>
              <a:rPr lang="en-US" sz="3200" dirty="0" smtClean="0"/>
              <a:t>knowledge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77962"/>
            <a:ext cx="8382000" cy="4987257"/>
          </a:xfrm>
        </p:spPr>
        <p:txBody>
          <a:bodyPr/>
          <a:lstStyle/>
          <a:p>
            <a:r>
              <a:rPr lang="en-US" dirty="0" smtClean="0"/>
              <a:t>Integrate scientific &amp; local knowledge &amp; innovation processes; encourage innovation</a:t>
            </a:r>
          </a:p>
          <a:p>
            <a:r>
              <a:rPr lang="en-US" dirty="0"/>
              <a:t>E</a:t>
            </a:r>
            <a:r>
              <a:rPr lang="en-US" dirty="0" smtClean="0"/>
              <a:t>ffective partnerships: research </a:t>
            </a:r>
            <a:r>
              <a:rPr lang="en-US" dirty="0"/>
              <a:t>institutions, universities, extension </a:t>
            </a:r>
            <a:r>
              <a:rPr lang="en-US" dirty="0" smtClean="0"/>
              <a:t>&amp; </a:t>
            </a:r>
            <a:r>
              <a:rPr lang="en-US" dirty="0"/>
              <a:t>other government services, NGOs, private sector, </a:t>
            </a:r>
            <a:r>
              <a:rPr lang="en-US" dirty="0" smtClean="0"/>
              <a:t>communities</a:t>
            </a:r>
          </a:p>
          <a:p>
            <a:r>
              <a:rPr lang="en-US" dirty="0" smtClean="0"/>
              <a:t>Menu of technology options that farmers can ‘mix &amp; match’ &amp; innovate to meet needs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096962"/>
          </a:xfrm>
        </p:spPr>
        <p:txBody>
          <a:bodyPr/>
          <a:lstStyle/>
          <a:p>
            <a:pPr lvl="2" algn="ctr"/>
            <a:r>
              <a:rPr lang="en-US" sz="3200" dirty="0" smtClean="0"/>
              <a:t>Facilitate </a:t>
            </a:r>
            <a:r>
              <a:rPr lang="en-US" sz="3200" dirty="0"/>
              <a:t>learning process by all parties in a linked </a:t>
            </a:r>
            <a:r>
              <a:rPr lang="en-US" sz="3200" dirty="0" smtClean="0"/>
              <a:t>manner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3162"/>
            <a:ext cx="8382000" cy="5292057"/>
          </a:xfrm>
        </p:spPr>
        <p:txBody>
          <a:bodyPr/>
          <a:lstStyle/>
          <a:p>
            <a:r>
              <a:rPr lang="en-US" dirty="0" smtClean="0"/>
              <a:t>Multi-stakeholder </a:t>
            </a:r>
            <a:r>
              <a:rPr lang="en-US" dirty="0"/>
              <a:t>“</a:t>
            </a:r>
            <a:r>
              <a:rPr lang="en-US" b="1" dirty="0"/>
              <a:t>Innovation Platforms</a:t>
            </a:r>
            <a:r>
              <a:rPr lang="en-US" dirty="0"/>
              <a:t>” at multiple levels (e.g. national, regional, </a:t>
            </a:r>
            <a:r>
              <a:rPr lang="en-US" dirty="0" smtClean="0"/>
              <a:t>river basin, </a:t>
            </a:r>
            <a:r>
              <a:rPr lang="en-US" dirty="0" err="1" smtClean="0"/>
              <a:t>woreda</a:t>
            </a:r>
            <a:r>
              <a:rPr lang="en-US" dirty="0" smtClean="0"/>
              <a:t> watershed) </a:t>
            </a:r>
            <a:r>
              <a:rPr lang="en-US" dirty="0"/>
              <a:t>to facilitate vertical &amp; horizontal learning &amp; sharing </a:t>
            </a:r>
            <a:r>
              <a:rPr lang="en-US" dirty="0" smtClean="0"/>
              <a:t>will </a:t>
            </a:r>
            <a:r>
              <a:rPr lang="en-US" dirty="0"/>
              <a:t>enhance </a:t>
            </a:r>
            <a:r>
              <a:rPr lang="en-US" dirty="0" smtClean="0"/>
              <a:t>positive </a:t>
            </a:r>
            <a:r>
              <a:rPr lang="en-US" dirty="0"/>
              <a:t>outcomes of </a:t>
            </a:r>
            <a:r>
              <a:rPr lang="en-US" dirty="0" smtClean="0"/>
              <a:t>RWM investments</a:t>
            </a:r>
          </a:p>
          <a:p>
            <a:pPr lvl="1"/>
            <a:r>
              <a:rPr lang="en-US" dirty="0" smtClean="0"/>
              <a:t>External facilitation &amp; modest seed funds</a:t>
            </a:r>
          </a:p>
          <a:p>
            <a:pPr lvl="1"/>
            <a:r>
              <a:rPr lang="en-US" dirty="0" smtClean="0"/>
              <a:t>Encourage a </a:t>
            </a:r>
            <a:r>
              <a:rPr lang="en-US" smtClean="0"/>
              <a:t>“</a:t>
            </a:r>
            <a:r>
              <a:rPr lang="en-US" smtClean="0"/>
              <a:t>culture” </a:t>
            </a:r>
            <a:r>
              <a:rPr lang="en-US" dirty="0" smtClean="0"/>
              <a:t>of </a:t>
            </a:r>
            <a:r>
              <a:rPr lang="en-US" dirty="0" smtClean="0"/>
              <a:t>learning &amp; </a:t>
            </a:r>
            <a:r>
              <a:rPr lang="en-US" smtClean="0"/>
              <a:t>mutual respect</a:t>
            </a:r>
            <a:endParaRPr lang="en-US" dirty="0" smtClean="0"/>
          </a:p>
          <a:p>
            <a:pPr lvl="1"/>
            <a:r>
              <a:rPr lang="en-US" dirty="0" smtClean="0"/>
              <a:t>From pilot testing to ‘learning to be efficient’ – scaling up to be practical &amp; achieve impacts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 innovation in Joint Learning</a:t>
            </a:r>
            <a:endParaRPr lang="en-US" dirty="0"/>
          </a:p>
        </p:txBody>
      </p:sp>
      <p:pic>
        <p:nvPicPr>
          <p:cNvPr id="4" name="Content Placeholder 3" descr="Measuring GW using dip meter Meja river in Jeldu.JPG"/>
          <p:cNvPicPr>
            <a:picLocks noGrp="1"/>
          </p:cNvPicPr>
          <p:nvPr>
            <p:ph idx="1"/>
          </p:nvPr>
        </p:nvPicPr>
        <p:blipFill>
          <a:blip r:embed="rId2" cstate="print"/>
          <a:srcRect b="10315"/>
          <a:stretch>
            <a:fillRect/>
          </a:stretch>
        </p:blipFill>
        <p:spPr>
          <a:xfrm>
            <a:off x="1828800" y="1926626"/>
            <a:ext cx="5943600" cy="35524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5745162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Participatory hydro-meteorological monitoring-</a:t>
            </a:r>
            <a:r>
              <a:rPr lang="en-US" dirty="0" err="1" smtClean="0">
                <a:solidFill>
                  <a:schemeClr val="bg1"/>
                </a:solidFill>
              </a:rPr>
              <a:t>Zemadim</a:t>
            </a:r>
            <a:r>
              <a:rPr lang="en-US" dirty="0" smtClean="0">
                <a:solidFill>
                  <a:schemeClr val="bg1"/>
                </a:solidFill>
              </a:rPr>
              <a:t> et al. forthcoming IWMI RR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9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BDC_PP_Template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NBDC_PP_Template</Template>
  <TotalTime>581</TotalTime>
  <Words>874</Words>
  <Application>Microsoft Office PowerPoint</Application>
  <PresentationFormat>Custom</PresentationFormat>
  <Paragraphs>90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NBDC_PP_Template</vt:lpstr>
      <vt:lpstr>KEY MESSAGES EMERGING FROM NBDC</vt:lpstr>
      <vt:lpstr>Overview</vt:lpstr>
      <vt:lpstr>Purpose and Procedure</vt:lpstr>
      <vt:lpstr>NBDC Contribution to Major Ethiopian Program – SLM</vt:lpstr>
      <vt:lpstr>A New Integrated Rain Water Management (RWM) Paradigm </vt:lpstr>
      <vt:lpstr>Local community leadership based on demand</vt:lpstr>
      <vt:lpstr>Partnerships integrating &amp; sharing local and scientific knowledge</vt:lpstr>
      <vt:lpstr>Facilitate learning process by all parties in a linked manner</vt:lpstr>
      <vt:lpstr>An innovation in Joint Learning</vt:lpstr>
      <vt:lpstr>Align incentives for success, including markets</vt:lpstr>
      <vt:lpstr>Strengthen capacity of all stakeholders</vt:lpstr>
      <vt:lpstr>Use new learning &amp; planning tools with strong learning processes</vt:lpstr>
      <vt:lpstr>Playing ‘WAT-A-GAME’ &amp; ‘Happy Strategies’</vt:lpstr>
      <vt:lpstr>Future: Implement at Regional &amp; National Scale</vt:lpstr>
      <vt:lpstr>Future: International Collaborative RWM Program</vt:lpstr>
      <vt:lpstr>Now it is your turn to work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Rainwater management in the Nile basin area</dc:title>
  <dc:creator>Doug Merrey</dc:creator>
  <cp:lastModifiedBy>Doug Merrey</cp:lastModifiedBy>
  <cp:revision>57</cp:revision>
  <dcterms:created xsi:type="dcterms:W3CDTF">2013-02-18T07:19:54Z</dcterms:created>
  <dcterms:modified xsi:type="dcterms:W3CDTF">2013-02-20T05:28:54Z</dcterms:modified>
</cp:coreProperties>
</file>